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315" r:id="rId2"/>
    <p:sldId id="309" r:id="rId3"/>
    <p:sldId id="310" r:id="rId4"/>
    <p:sldId id="311" r:id="rId5"/>
    <p:sldId id="312" r:id="rId6"/>
    <p:sldId id="313" r:id="rId7"/>
    <p:sldId id="314" r:id="rId8"/>
  </p:sldIdLst>
  <p:sldSz cx="9144000" cy="6858000" type="screen4x3"/>
  <p:notesSz cx="6797675" cy="9926638"/>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0">
          <p15:clr>
            <a:srgbClr val="A4A3A4"/>
          </p15:clr>
        </p15:guide>
        <p15:guide id="2" pos="78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9051" autoAdjust="0"/>
  </p:normalViewPr>
  <p:slideViewPr>
    <p:cSldViewPr snapToGrid="0" snapToObjects="1">
      <p:cViewPr varScale="1">
        <p:scale>
          <a:sx n="102" d="100"/>
          <a:sy n="102" d="100"/>
        </p:scale>
        <p:origin x="1482" y="102"/>
      </p:cViewPr>
      <p:guideLst>
        <p:guide orient="horz" pos="1650"/>
        <p:guide pos="785"/>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0E9C231-0D14-42AE-9572-F6296525A75E}" type="datetimeFigureOut">
              <a:rPr lang="sv-SE" smtClean="0"/>
              <a:t>2020-12-08</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579DC7B-2F1D-4D02-A52B-6A2E54169314}" type="slidenum">
              <a:rPr lang="sv-SE" smtClean="0"/>
              <a:t>‹#›</a:t>
            </a:fld>
            <a:endParaRPr lang="sv-SE"/>
          </a:p>
        </p:txBody>
      </p:sp>
    </p:spTree>
    <p:extLst>
      <p:ext uri="{BB962C8B-B14F-4D97-AF65-F5344CB8AC3E}">
        <p14:creationId xmlns:p14="http://schemas.microsoft.com/office/powerpoint/2010/main" val="3158930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prstClr val="black"/>
                </a:solidFill>
              </a:rPr>
              <a:t>Påbörjades 2012 och pilot var hemtjänstgruppen</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Ska enligt beslut i socialnämnden på sikt användas i samtliga verksamheter i socialtjänsten</a:t>
            </a:r>
          </a:p>
          <a:p>
            <a:endParaRPr lang="sv-SE" dirty="0"/>
          </a:p>
        </p:txBody>
      </p:sp>
      <p:sp>
        <p:nvSpPr>
          <p:cNvPr id="4" name="Platshållare för bildnummer 3"/>
          <p:cNvSpPr>
            <a:spLocks noGrp="1"/>
          </p:cNvSpPr>
          <p:nvPr>
            <p:ph type="sldNum" sz="quarter" idx="10"/>
          </p:nvPr>
        </p:nvSpPr>
        <p:spPr/>
        <p:txBody>
          <a:bodyPr/>
          <a:lstStyle/>
          <a:p>
            <a:fld id="{D579DC7B-2F1D-4D02-A52B-6A2E54169314}" type="slidenum">
              <a:rPr lang="sv-SE" smtClean="0"/>
              <a:t>1</a:t>
            </a:fld>
            <a:endParaRPr lang="sv-SE"/>
          </a:p>
        </p:txBody>
      </p:sp>
    </p:spTree>
    <p:extLst>
      <p:ext uri="{BB962C8B-B14F-4D97-AF65-F5344CB8AC3E}">
        <p14:creationId xmlns:p14="http://schemas.microsoft.com/office/powerpoint/2010/main" val="3767660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dirty="0"/>
          </a:p>
          <a:p>
            <a:pPr marL="342900" indent="-342900">
              <a:buFont typeface="Arial" panose="020B0604020202020204" pitchFamily="34" charset="0"/>
              <a:buChar char="•"/>
            </a:pPr>
            <a:r>
              <a:rPr lang="sv-SE" sz="1200" dirty="0" err="1"/>
              <a:t>Vanguardmetoden</a:t>
            </a:r>
            <a:r>
              <a:rPr lang="sv-SE" sz="1200" dirty="0"/>
              <a:t>, som är en ”översättning” av </a:t>
            </a:r>
            <a:r>
              <a:rPr lang="sv-SE" sz="1200" dirty="0" err="1"/>
              <a:t>lean</a:t>
            </a:r>
            <a:r>
              <a:rPr lang="sv-SE" sz="1200" dirty="0"/>
              <a:t> till tjänste- och service-sektorn</a:t>
            </a:r>
          </a:p>
          <a:p>
            <a:endParaRPr lang="sv-SE" dirty="0"/>
          </a:p>
        </p:txBody>
      </p:sp>
      <p:sp>
        <p:nvSpPr>
          <p:cNvPr id="4" name="Platshållare för bildnummer 3"/>
          <p:cNvSpPr>
            <a:spLocks noGrp="1"/>
          </p:cNvSpPr>
          <p:nvPr>
            <p:ph type="sldNum" sz="quarter" idx="10"/>
          </p:nvPr>
        </p:nvSpPr>
        <p:spPr/>
        <p:txBody>
          <a:bodyPr/>
          <a:lstStyle/>
          <a:p>
            <a:fld id="{D579DC7B-2F1D-4D02-A52B-6A2E54169314}" type="slidenum">
              <a:rPr lang="sv-SE" smtClean="0"/>
              <a:t>3</a:t>
            </a:fld>
            <a:endParaRPr lang="sv-SE"/>
          </a:p>
        </p:txBody>
      </p:sp>
    </p:spTree>
    <p:extLst>
      <p:ext uri="{BB962C8B-B14F-4D97-AF65-F5344CB8AC3E}">
        <p14:creationId xmlns:p14="http://schemas.microsoft.com/office/powerpoint/2010/main" val="892784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Vad är viktigt för brukaren</a:t>
            </a:r>
          </a:p>
          <a:p>
            <a:r>
              <a:rPr lang="sv-SE" sz="1200" kern="1200" dirty="0">
                <a:solidFill>
                  <a:schemeClr val="tx1"/>
                </a:solidFill>
                <a:effectLst/>
                <a:latin typeface="+mn-lt"/>
                <a:ea typeface="+mn-ea"/>
                <a:cs typeface="+mn-cs"/>
              </a:rPr>
              <a:t>Under fasen check identifierade gruppen vad som är viktigast för våra äldre. Resultatet fick gruppen fram genom att involvera brukarna, bland annat genom att ställa frågan – ”Vad är viktigt för dig?”</a:t>
            </a:r>
          </a:p>
          <a:p>
            <a:r>
              <a:rPr lang="sv-SE" sz="1200" kern="1200" dirty="0">
                <a:solidFill>
                  <a:schemeClr val="tx1"/>
                </a:solidFill>
                <a:effectLst/>
                <a:latin typeface="+mn-lt"/>
                <a:ea typeface="+mn-ea"/>
                <a:cs typeface="+mn-cs"/>
              </a:rPr>
              <a:t>Svaret de fick var:</a:t>
            </a:r>
            <a:r>
              <a:rPr lang="sv-SE" sz="1200" kern="1200" baseline="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personalkontinuitet – att det är så få personer som möjligt som besöker dem</a:t>
            </a:r>
          </a:p>
          <a:p>
            <a:r>
              <a:rPr lang="sv-SE" sz="1200" kern="1200" dirty="0">
                <a:solidFill>
                  <a:schemeClr val="tx1"/>
                </a:solidFill>
                <a:effectLst/>
                <a:latin typeface="+mn-lt"/>
                <a:ea typeface="+mn-ea"/>
                <a:cs typeface="+mn-cs"/>
              </a:rPr>
              <a:t>omsorgskontinuitet – att hjälpen eller stödet ges på lika sätt oavsett vem som kommer</a:t>
            </a:r>
          </a:p>
          <a:p>
            <a:r>
              <a:rPr lang="sv-SE" sz="1200" kern="1200" dirty="0">
                <a:solidFill>
                  <a:schemeClr val="tx1"/>
                </a:solidFill>
                <a:effectLst/>
                <a:latin typeface="+mn-lt"/>
                <a:ea typeface="+mn-ea"/>
                <a:cs typeface="+mn-cs"/>
              </a:rPr>
              <a:t>tidskontinuitet – att hjälpen eller stödet ges vid ungefär samma tid varje gång</a:t>
            </a:r>
          </a:p>
          <a:p>
            <a:r>
              <a:rPr lang="sv-SE" sz="1200" kern="1200" dirty="0">
                <a:solidFill>
                  <a:schemeClr val="tx1"/>
                </a:solidFill>
                <a:effectLst/>
                <a:latin typeface="+mn-lt"/>
                <a:ea typeface="+mn-ea"/>
                <a:cs typeface="+mn-cs"/>
              </a:rPr>
              <a:t>information som är lätt att förstå – till exempel om kostnaden redan vid första kontakten</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Innan hjälpen kommer igång blir den äldre kontaktad av många olika personer ifrån olika funktioner</a:t>
            </a:r>
          </a:p>
          <a:p>
            <a:r>
              <a:rPr lang="sv-SE" sz="1200" kern="1200" dirty="0">
                <a:solidFill>
                  <a:schemeClr val="tx1"/>
                </a:solidFill>
                <a:effectLst/>
                <a:latin typeface="+mn-lt"/>
                <a:ea typeface="+mn-ea"/>
                <a:cs typeface="+mn-cs"/>
              </a:rPr>
              <a:t>Det sker många överlämningar mellan personer i olika funktioner. Exempel: För att lösa ett problem eller svara på en fråga behöver ofta flera funktioner eller nivåer i organisationen vara inblandade</a:t>
            </a:r>
          </a:p>
          <a:p>
            <a:r>
              <a:rPr lang="sv-SE" sz="1200" kern="1200" dirty="0">
                <a:solidFill>
                  <a:schemeClr val="tx1"/>
                </a:solidFill>
                <a:effectLst/>
                <a:latin typeface="+mn-lt"/>
                <a:ea typeface="+mn-ea"/>
                <a:cs typeface="+mn-cs"/>
              </a:rPr>
              <a:t>Vi använder många vikarier</a:t>
            </a:r>
          </a:p>
          <a:p>
            <a:r>
              <a:rPr lang="sv-SE" sz="1200" kern="1200" dirty="0">
                <a:solidFill>
                  <a:schemeClr val="tx1"/>
                </a:solidFill>
                <a:effectLst/>
                <a:latin typeface="+mn-lt"/>
                <a:ea typeface="+mn-ea"/>
                <a:cs typeface="+mn-cs"/>
              </a:rPr>
              <a:t>Vi ger ofullständig information till varandra och till brukarna</a:t>
            </a:r>
          </a:p>
          <a:p>
            <a:r>
              <a:rPr lang="sv-SE" sz="1200" kern="1200" dirty="0">
                <a:solidFill>
                  <a:schemeClr val="tx1"/>
                </a:solidFill>
                <a:effectLst/>
                <a:latin typeface="+mn-lt"/>
                <a:ea typeface="+mn-ea"/>
                <a:cs typeface="+mn-cs"/>
              </a:rPr>
              <a:t>Utifrån resultatet frågade sig gruppen varför </a:t>
            </a:r>
            <a:r>
              <a:rPr lang="sv-SE" sz="1200" kern="1200" dirty="0" err="1">
                <a:solidFill>
                  <a:schemeClr val="tx1"/>
                </a:solidFill>
                <a:effectLst/>
                <a:latin typeface="+mn-lt"/>
                <a:ea typeface="+mn-ea"/>
                <a:cs typeface="+mn-cs"/>
              </a:rPr>
              <a:t>slöserierna</a:t>
            </a:r>
            <a:r>
              <a:rPr lang="sv-SE" sz="1200" kern="1200" dirty="0">
                <a:solidFill>
                  <a:schemeClr val="tx1"/>
                </a:solidFill>
                <a:effectLst/>
                <a:latin typeface="+mn-lt"/>
                <a:ea typeface="+mn-ea"/>
                <a:cs typeface="+mn-cs"/>
              </a:rPr>
              <a:t> uppstår och framförallt vad det får för konsekvenser för brukarna. En konsekvens som gruppen fann var att </a:t>
            </a:r>
            <a:r>
              <a:rPr lang="sv-SE" sz="1200" kern="1200" dirty="0" err="1">
                <a:solidFill>
                  <a:schemeClr val="tx1"/>
                </a:solidFill>
                <a:effectLst/>
                <a:latin typeface="+mn-lt"/>
                <a:ea typeface="+mn-ea"/>
                <a:cs typeface="+mn-cs"/>
              </a:rPr>
              <a:t>att</a:t>
            </a:r>
            <a:r>
              <a:rPr lang="sv-SE" sz="1200" kern="1200" dirty="0">
                <a:solidFill>
                  <a:schemeClr val="tx1"/>
                </a:solidFill>
                <a:effectLst/>
                <a:latin typeface="+mn-lt"/>
                <a:ea typeface="+mn-ea"/>
                <a:cs typeface="+mn-cs"/>
              </a:rPr>
              <a:t> </a:t>
            </a:r>
            <a:r>
              <a:rPr lang="sv-SE" sz="1200" kern="1200" dirty="0" err="1">
                <a:solidFill>
                  <a:schemeClr val="tx1"/>
                </a:solidFill>
                <a:effectLst/>
                <a:latin typeface="+mn-lt"/>
                <a:ea typeface="+mn-ea"/>
                <a:cs typeface="+mn-cs"/>
              </a:rPr>
              <a:t>slöserierna</a:t>
            </a:r>
            <a:r>
              <a:rPr lang="sv-SE" sz="1200" kern="1200" dirty="0">
                <a:solidFill>
                  <a:schemeClr val="tx1"/>
                </a:solidFill>
                <a:effectLst/>
                <a:latin typeface="+mn-lt"/>
                <a:ea typeface="+mn-ea"/>
                <a:cs typeface="+mn-cs"/>
              </a:rPr>
              <a:t> leder till otrygghet hos brukarna</a:t>
            </a:r>
          </a:p>
          <a:p>
            <a:endParaRPr lang="sv-SE" sz="120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10"/>
          </p:nvPr>
        </p:nvSpPr>
        <p:spPr/>
        <p:txBody>
          <a:bodyPr/>
          <a:lstStyle/>
          <a:p>
            <a:fld id="{D579DC7B-2F1D-4D02-A52B-6A2E54169314}" type="slidenum">
              <a:rPr lang="sv-SE" smtClean="0"/>
              <a:t>4</a:t>
            </a:fld>
            <a:endParaRPr lang="sv-SE"/>
          </a:p>
        </p:txBody>
      </p:sp>
    </p:spTree>
    <p:extLst>
      <p:ext uri="{BB962C8B-B14F-4D97-AF65-F5344CB8AC3E}">
        <p14:creationId xmlns:p14="http://schemas.microsoft.com/office/powerpoint/2010/main" val="2620913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Vad ledde kartläggningen till</a:t>
            </a:r>
          </a:p>
          <a:p>
            <a:pPr marL="171450" indent="-171450">
              <a:buFont typeface="Arial" panose="020B0604020202020204" pitchFamily="34" charset="0"/>
              <a:buChar char="•"/>
            </a:pPr>
            <a:r>
              <a:rPr lang="sv-SE" sz="1200" kern="1200" dirty="0">
                <a:solidFill>
                  <a:schemeClr val="tx1"/>
                </a:solidFill>
                <a:effectLst/>
                <a:latin typeface="+mn-lt"/>
                <a:ea typeface="+mn-ea"/>
                <a:cs typeface="+mn-cs"/>
              </a:rPr>
              <a:t>kunde utveckla ett nytt arbetssätt för att bättre kunna möta brukarnas behov. Tillsammans med brukarna utvecklade de sin egen verksamhet.</a:t>
            </a:r>
          </a:p>
          <a:p>
            <a:pPr marL="171450" indent="-171450">
              <a:buFont typeface="Arial" panose="020B0604020202020204" pitchFamily="34" charset="0"/>
              <a:buChar char="•"/>
            </a:pPr>
            <a:r>
              <a:rPr lang="sv-SE" sz="1200" kern="1200" dirty="0">
                <a:solidFill>
                  <a:schemeClr val="tx1"/>
                </a:solidFill>
                <a:effectLst/>
                <a:latin typeface="+mn-lt"/>
                <a:ea typeface="+mn-ea"/>
                <a:cs typeface="+mn-cs"/>
              </a:rPr>
              <a:t>Kontinuiteten har förbättrats, numera känner brukare och personal varandra. Utvecklingsarbetet i </a:t>
            </a:r>
            <a:r>
              <a:rPr lang="sv-SE" sz="1200" kern="1200" dirty="0" err="1">
                <a:solidFill>
                  <a:schemeClr val="tx1"/>
                </a:solidFill>
                <a:effectLst/>
                <a:latin typeface="+mn-lt"/>
                <a:ea typeface="+mn-ea"/>
                <a:cs typeface="+mn-cs"/>
              </a:rPr>
              <a:t>Skönsmon</a:t>
            </a:r>
            <a:r>
              <a:rPr lang="sv-SE" sz="1200" kern="1200" dirty="0">
                <a:solidFill>
                  <a:schemeClr val="tx1"/>
                </a:solidFill>
                <a:effectLst/>
                <a:latin typeface="+mn-lt"/>
                <a:ea typeface="+mn-ea"/>
                <a:cs typeface="+mn-cs"/>
              </a:rPr>
              <a:t> under 2012 och 2013 har lett till att personalen idag arbetar utifrån nya arbetsprinciper med utgångspunkt i vad som är viktigt för deras brukare och syftet med verksamheten.</a:t>
            </a:r>
          </a:p>
          <a:p>
            <a:pPr marL="171450" indent="-171450">
              <a:buFont typeface="Arial" panose="020B0604020202020204" pitchFamily="34" charset="0"/>
              <a:buChar char="•"/>
            </a:pPr>
            <a:r>
              <a:rPr lang="sv-SE" sz="1200" kern="1200" dirty="0">
                <a:solidFill>
                  <a:schemeClr val="tx1"/>
                </a:solidFill>
                <a:effectLst/>
                <a:latin typeface="+mn-lt"/>
                <a:ea typeface="+mn-ea"/>
                <a:cs typeface="+mn-cs"/>
              </a:rPr>
              <a:t>Det nya arbetssättet bygger på hög personalkontinuitet kring varje brukare vilket i sin tur har resulterat i ökad kvalité på stödet/hjälpen till brukarna och ökad arbetsglädje hos personalen till oförändrade kostnader.</a:t>
            </a:r>
          </a:p>
          <a:p>
            <a:pPr marL="171450" indent="-171450">
              <a:buFont typeface="Arial" panose="020B0604020202020204" pitchFamily="34" charset="0"/>
              <a:buChar char="•"/>
            </a:pPr>
            <a:r>
              <a:rPr lang="sv-SE" sz="1200" kern="1200" dirty="0">
                <a:solidFill>
                  <a:schemeClr val="tx1"/>
                </a:solidFill>
                <a:effectLst/>
                <a:latin typeface="+mn-lt"/>
                <a:ea typeface="+mn-ea"/>
                <a:cs typeface="+mn-cs"/>
              </a:rPr>
              <a:t>Sammanfattningsvis rör det sig om metodutveckling för höjd kvalité som innehåller delar såsom kunskapsutveckling, analys och ledning.</a:t>
            </a:r>
          </a:p>
          <a:p>
            <a:pPr marL="171450" indent="-171450">
              <a:buFont typeface="Arial" panose="020B0604020202020204" pitchFamily="34" charset="0"/>
              <a:buChar char="•"/>
            </a:pPr>
            <a:r>
              <a:rPr lang="sv-SE" sz="1200" kern="1200" dirty="0">
                <a:solidFill>
                  <a:schemeClr val="tx1"/>
                </a:solidFill>
                <a:effectLst/>
                <a:latin typeface="+mn-lt"/>
                <a:ea typeface="+mn-ea"/>
                <a:cs typeface="+mn-cs"/>
              </a:rPr>
              <a:t>De goda resultat som uppnåtts och det faktum att både chef och medarbetare i hemtjänsten i </a:t>
            </a:r>
            <a:r>
              <a:rPr lang="sv-SE" sz="1200" kern="1200" dirty="0" err="1">
                <a:solidFill>
                  <a:schemeClr val="tx1"/>
                </a:solidFill>
                <a:effectLst/>
                <a:latin typeface="+mn-lt"/>
                <a:ea typeface="+mn-ea"/>
                <a:cs typeface="+mn-cs"/>
              </a:rPr>
              <a:t>Skönsmon</a:t>
            </a:r>
            <a:r>
              <a:rPr lang="sv-SE" sz="1200" kern="1200" dirty="0">
                <a:solidFill>
                  <a:schemeClr val="tx1"/>
                </a:solidFill>
                <a:effectLst/>
                <a:latin typeface="+mn-lt"/>
                <a:ea typeface="+mn-ea"/>
                <a:cs typeface="+mn-cs"/>
              </a:rPr>
              <a:t> har utvecklat sin kompetens att själva förbättra sin verksamhet systematiskt, har lett till att socialförvaltningen nu har infört arbetssättet i samtliga hemtjänstområden i Sundsvalls Hemtjänst</a:t>
            </a:r>
          </a:p>
          <a:p>
            <a:endParaRPr lang="sv-SE" dirty="0"/>
          </a:p>
        </p:txBody>
      </p:sp>
      <p:sp>
        <p:nvSpPr>
          <p:cNvPr id="4" name="Platshållare för bildnummer 3"/>
          <p:cNvSpPr>
            <a:spLocks noGrp="1"/>
          </p:cNvSpPr>
          <p:nvPr>
            <p:ph type="sldNum" sz="quarter" idx="10"/>
          </p:nvPr>
        </p:nvSpPr>
        <p:spPr/>
        <p:txBody>
          <a:bodyPr/>
          <a:lstStyle/>
          <a:p>
            <a:fld id="{D579DC7B-2F1D-4D02-A52B-6A2E54169314}" type="slidenum">
              <a:rPr lang="sv-SE" smtClean="0"/>
              <a:t>5</a:t>
            </a:fld>
            <a:endParaRPr lang="sv-SE"/>
          </a:p>
        </p:txBody>
      </p:sp>
    </p:spTree>
    <p:extLst>
      <p:ext uri="{BB962C8B-B14F-4D97-AF65-F5344CB8AC3E}">
        <p14:creationId xmlns:p14="http://schemas.microsoft.com/office/powerpoint/2010/main" val="3436009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Nästa steg i socialtjänstens utvecklingsarbete blev att utveckla Skönsmomodellen inom hemtjänsten genom att involvera samtliga professioner i kedjan, det vill säga biståndshandläggare, distriktssköterskor, fysioterapeuter och arbetsterapeuter för att prova effekterna av tvärprofessionella team runt varje brukare. </a:t>
            </a:r>
            <a:endParaRPr lang="sv-SE" dirty="0"/>
          </a:p>
        </p:txBody>
      </p:sp>
      <p:sp>
        <p:nvSpPr>
          <p:cNvPr id="4" name="Platshållare för bildnummer 3"/>
          <p:cNvSpPr>
            <a:spLocks noGrp="1"/>
          </p:cNvSpPr>
          <p:nvPr>
            <p:ph type="sldNum" sz="quarter" idx="10"/>
          </p:nvPr>
        </p:nvSpPr>
        <p:spPr/>
        <p:txBody>
          <a:bodyPr/>
          <a:lstStyle/>
          <a:p>
            <a:fld id="{D579DC7B-2F1D-4D02-A52B-6A2E54169314}" type="slidenum">
              <a:rPr lang="sv-SE" smtClean="0"/>
              <a:t>6</a:t>
            </a:fld>
            <a:endParaRPr lang="sv-SE"/>
          </a:p>
        </p:txBody>
      </p:sp>
    </p:spTree>
    <p:extLst>
      <p:ext uri="{BB962C8B-B14F-4D97-AF65-F5344CB8AC3E}">
        <p14:creationId xmlns:p14="http://schemas.microsoft.com/office/powerpoint/2010/main" val="194385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10% över budget och höga sjuktal</a:t>
            </a:r>
          </a:p>
          <a:p>
            <a:r>
              <a:rPr lang="sv-SE" dirty="0"/>
              <a:t>14% sjukfrånvaro 2015</a:t>
            </a:r>
          </a:p>
          <a:p>
            <a:endParaRPr lang="sv-SE" dirty="0"/>
          </a:p>
        </p:txBody>
      </p:sp>
      <p:sp>
        <p:nvSpPr>
          <p:cNvPr id="4" name="Platshållare för bildnummer 3"/>
          <p:cNvSpPr>
            <a:spLocks noGrp="1"/>
          </p:cNvSpPr>
          <p:nvPr>
            <p:ph type="sldNum" sz="quarter" idx="10"/>
          </p:nvPr>
        </p:nvSpPr>
        <p:spPr/>
        <p:txBody>
          <a:bodyPr/>
          <a:lstStyle/>
          <a:p>
            <a:fld id="{D579DC7B-2F1D-4D02-A52B-6A2E54169314}" type="slidenum">
              <a:rPr lang="sv-SE" smtClean="0"/>
              <a:t>7</a:t>
            </a:fld>
            <a:endParaRPr lang="sv-SE"/>
          </a:p>
        </p:txBody>
      </p:sp>
    </p:spTree>
    <p:extLst>
      <p:ext uri="{BB962C8B-B14F-4D97-AF65-F5344CB8AC3E}">
        <p14:creationId xmlns:p14="http://schemas.microsoft.com/office/powerpoint/2010/main" val="1757776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FC8CF138-F42C-3447-9B56-34DBD5FC8A2E}" type="datetimeFigureOut">
              <a:rPr lang="sv-SE" smtClean="0"/>
              <a:t>2020-12-08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2698572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C8CF138-F42C-3447-9B56-34DBD5FC8A2E}" type="datetimeFigureOut">
              <a:rPr lang="sv-SE" smtClean="0"/>
              <a:t>2020-12-08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921766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C8CF138-F42C-3447-9B56-34DBD5FC8A2E}" type="datetimeFigureOut">
              <a:rPr lang="sv-SE" smtClean="0"/>
              <a:t>2020-12-08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3172173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C8CF138-F42C-3447-9B56-34DBD5FC8A2E}" type="datetimeFigureOut">
              <a:rPr lang="sv-SE" smtClean="0"/>
              <a:t>2020-12-08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3003676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FC8CF138-F42C-3447-9B56-34DBD5FC8A2E}" type="datetimeFigureOut">
              <a:rPr lang="sv-SE" smtClean="0"/>
              <a:t>2020-12-08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319813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FC8CF138-F42C-3447-9B56-34DBD5FC8A2E}" type="datetimeFigureOut">
              <a:rPr lang="sv-SE" smtClean="0"/>
              <a:t>2020-12-08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380686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FC8CF138-F42C-3447-9B56-34DBD5FC8A2E}" type="datetimeFigureOut">
              <a:rPr lang="sv-SE" smtClean="0"/>
              <a:t>2020-12-08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950414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FC8CF138-F42C-3447-9B56-34DBD5FC8A2E}" type="datetimeFigureOut">
              <a:rPr lang="sv-SE" smtClean="0"/>
              <a:t>2020-12-08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2703715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C8CF138-F42C-3447-9B56-34DBD5FC8A2E}" type="datetimeFigureOut">
              <a:rPr lang="sv-SE" smtClean="0"/>
              <a:t>2020-12-08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396647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FC8CF138-F42C-3447-9B56-34DBD5FC8A2E}" type="datetimeFigureOut">
              <a:rPr lang="sv-SE" smtClean="0"/>
              <a:t>2020-12-08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2492158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FC8CF138-F42C-3447-9B56-34DBD5FC8A2E}" type="datetimeFigureOut">
              <a:rPr lang="sv-SE" smtClean="0"/>
              <a:t>2020-12-08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893FBA3-35B3-3142-8932-1DC50C5168B2}" type="slidenum">
              <a:rPr lang="sv-SE" smtClean="0"/>
              <a:t>‹#›</a:t>
            </a:fld>
            <a:endParaRPr lang="sv-SE"/>
          </a:p>
        </p:txBody>
      </p:sp>
    </p:spTree>
    <p:extLst>
      <p:ext uri="{BB962C8B-B14F-4D97-AF65-F5344CB8AC3E}">
        <p14:creationId xmlns:p14="http://schemas.microsoft.com/office/powerpoint/2010/main" val="898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CF138-F42C-3447-9B56-34DBD5FC8A2E}" type="datetimeFigureOut">
              <a:rPr lang="sv-SE" smtClean="0"/>
              <a:t>2020-12-08</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93FBA3-35B3-3142-8932-1DC50C5168B2}" type="slidenum">
              <a:rPr lang="sv-SE" smtClean="0"/>
              <a:t>‹#›</a:t>
            </a:fld>
            <a:endParaRPr lang="sv-SE"/>
          </a:p>
        </p:txBody>
      </p:sp>
    </p:spTree>
    <p:extLst>
      <p:ext uri="{BB962C8B-B14F-4D97-AF65-F5344CB8AC3E}">
        <p14:creationId xmlns:p14="http://schemas.microsoft.com/office/powerpoint/2010/main" val="310171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Bakgrund powerpoint_orang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97"/>
            <a:ext cx="9180000" cy="6842103"/>
          </a:xfrm>
          <a:prstGeom prst="rect">
            <a:avLst/>
          </a:prstGeom>
        </p:spPr>
      </p:pic>
      <p:sp>
        <p:nvSpPr>
          <p:cNvPr id="4" name="Rubrik 2"/>
          <p:cNvSpPr txBox="1">
            <a:spLocks/>
          </p:cNvSpPr>
          <p:nvPr/>
        </p:nvSpPr>
        <p:spPr>
          <a:xfrm>
            <a:off x="446596" y="1052736"/>
            <a:ext cx="8286808" cy="776064"/>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sv-SE" sz="4000" b="1" dirty="0"/>
              <a:t>Skönsmomodellen</a:t>
            </a:r>
          </a:p>
        </p:txBody>
      </p:sp>
      <p:sp>
        <p:nvSpPr>
          <p:cNvPr id="6" name="textruta 5"/>
          <p:cNvSpPr txBox="1"/>
          <p:nvPr/>
        </p:nvSpPr>
        <p:spPr>
          <a:xfrm>
            <a:off x="794759" y="1828800"/>
            <a:ext cx="7503208" cy="6001643"/>
          </a:xfrm>
          <a:prstGeom prst="rect">
            <a:avLst/>
          </a:prstGeom>
          <a:noFill/>
        </p:spPr>
        <p:txBody>
          <a:bodyPr wrap="square" rtlCol="0">
            <a:spAutoFit/>
          </a:bodyPr>
          <a:lstStyle/>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r>
              <a:rPr lang="sv-SE" sz="2400" dirty="0">
                <a:solidFill>
                  <a:prstClr val="black"/>
                </a:solidFill>
              </a:rPr>
              <a:t>Skönsmomodellen används av verksamheter i Socialtjänsten för att hitta nya arbetssätt som utgår från vad som är viktigast för brukaren.</a:t>
            </a:r>
          </a:p>
          <a:p>
            <a:pPr lvl="0">
              <a:buClr>
                <a:srgbClr val="F79646">
                  <a:lumMod val="75000"/>
                </a:srgbClr>
              </a:buCl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r>
              <a:rPr lang="sv-SE" sz="2400" dirty="0"/>
              <a:t>Modellen har lett till:</a:t>
            </a:r>
          </a:p>
          <a:p>
            <a:pPr marL="342900" lvl="0" indent="-342900">
              <a:buClr>
                <a:srgbClr val="F79646">
                  <a:lumMod val="75000"/>
                </a:srgbClr>
              </a:buClr>
              <a:buFontTx/>
              <a:buChar char="-"/>
            </a:pPr>
            <a:r>
              <a:rPr lang="sv-SE" sz="2400" dirty="0"/>
              <a:t>bättre arbetsmiljö för medarbetarna</a:t>
            </a:r>
          </a:p>
          <a:p>
            <a:pPr marL="342900" lvl="0" indent="-342900">
              <a:buClr>
                <a:srgbClr val="F79646">
                  <a:lumMod val="75000"/>
                </a:srgbClr>
              </a:buClr>
              <a:buFontTx/>
              <a:buChar char="-"/>
            </a:pPr>
            <a:r>
              <a:rPr lang="sv-SE" sz="2400" dirty="0"/>
              <a:t>högre kundnöjdhet</a:t>
            </a:r>
          </a:p>
          <a:p>
            <a:pPr marL="342900" lvl="0" indent="-342900">
              <a:buClr>
                <a:srgbClr val="F79646">
                  <a:lumMod val="75000"/>
                </a:srgbClr>
              </a:buClr>
              <a:buFontTx/>
              <a:buChar char="-"/>
            </a:pPr>
            <a:r>
              <a:rPr lang="sv-SE" sz="2400" dirty="0"/>
              <a:t>positiva effekter på ekonomin</a:t>
            </a:r>
          </a:p>
          <a:p>
            <a:pPr lvl="0">
              <a:buClr>
                <a:srgbClr val="F79646">
                  <a:lumMod val="75000"/>
                </a:srgbClr>
              </a:buClr>
            </a:pPr>
            <a:endParaRPr lang="sv-SE" sz="2400" dirty="0"/>
          </a:p>
          <a:p>
            <a:pPr lvl="0">
              <a:buClr>
                <a:srgbClr val="F79646">
                  <a:lumMod val="75000"/>
                </a:srgbClr>
              </a:buClr>
            </a:pPr>
            <a:endParaRPr lang="sv-SE" sz="2400" dirty="0">
              <a:solidFill>
                <a:prstClr val="black"/>
              </a:solidFill>
            </a:endParaRPr>
          </a:p>
          <a:p>
            <a:pPr lvl="0">
              <a:buClr>
                <a:srgbClr val="F79646">
                  <a:lumMod val="75000"/>
                </a:srgbClr>
              </a:buCl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a:buClr>
                <a:schemeClr val="accent6">
                  <a:lumMod val="75000"/>
                </a:schemeClr>
              </a:buClr>
            </a:pPr>
            <a:endParaRPr lang="sv-SE" sz="2400" dirty="0">
              <a:latin typeface="Gill Sans MT" panose="020B0502020104020203" pitchFamily="34" charset="0"/>
            </a:endParaRPr>
          </a:p>
          <a:p>
            <a:pPr>
              <a:buClr>
                <a:schemeClr val="accent6">
                  <a:lumMod val="75000"/>
                </a:schemeClr>
              </a:buClr>
            </a:pPr>
            <a:endParaRPr lang="sv-SE" sz="2400" dirty="0">
              <a:latin typeface="Gill Sans MT" panose="020B0502020104020203" pitchFamily="34" charset="0"/>
            </a:endParaRPr>
          </a:p>
        </p:txBody>
      </p:sp>
    </p:spTree>
    <p:extLst>
      <p:ext uri="{BB962C8B-B14F-4D97-AF65-F5344CB8AC3E}">
        <p14:creationId xmlns:p14="http://schemas.microsoft.com/office/powerpoint/2010/main" val="3106135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Bakgrund powerpoint_orange.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42103"/>
          </a:xfrm>
          <a:prstGeom prst="rect">
            <a:avLst/>
          </a:prstGeom>
        </p:spPr>
      </p:pic>
      <p:sp>
        <p:nvSpPr>
          <p:cNvPr id="4" name="Rubrik 2"/>
          <p:cNvSpPr txBox="1">
            <a:spLocks/>
          </p:cNvSpPr>
          <p:nvPr/>
        </p:nvSpPr>
        <p:spPr>
          <a:xfrm>
            <a:off x="446596" y="1052736"/>
            <a:ext cx="8286808" cy="720646"/>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sv-SE" sz="4000" b="1" dirty="0"/>
              <a:t>Skönsmomodellen</a:t>
            </a:r>
          </a:p>
        </p:txBody>
      </p:sp>
      <p:sp>
        <p:nvSpPr>
          <p:cNvPr id="6" name="textruta 5"/>
          <p:cNvSpPr txBox="1"/>
          <p:nvPr/>
        </p:nvSpPr>
        <p:spPr>
          <a:xfrm>
            <a:off x="446597" y="1773382"/>
            <a:ext cx="8342226" cy="4893647"/>
          </a:xfrm>
          <a:prstGeom prst="rect">
            <a:avLst/>
          </a:prstGeom>
          <a:noFill/>
        </p:spPr>
        <p:txBody>
          <a:bodyPr wrap="square" rtlCol="0">
            <a:spAutoFit/>
          </a:bodyPr>
          <a:lstStyle/>
          <a:p>
            <a:pPr marL="342900" indent="-342900">
              <a:buFont typeface="Arial" panose="020B0604020202020204" pitchFamily="34" charset="0"/>
              <a:buChar char="•"/>
            </a:pPr>
            <a:endParaRPr lang="sv-SE" sz="2400" dirty="0"/>
          </a:p>
          <a:p>
            <a:pPr marL="342900" indent="-342900">
              <a:buFont typeface="Arial" panose="020B0604020202020204" pitchFamily="34" charset="0"/>
              <a:buChar char="•"/>
            </a:pPr>
            <a:r>
              <a:rPr lang="sv-SE" sz="2400" dirty="0"/>
              <a:t>Socialtjänsten hade  sedan 2010 använt </a:t>
            </a:r>
            <a:r>
              <a:rPr lang="sv-SE" sz="2400" dirty="0" err="1"/>
              <a:t>Lean</a:t>
            </a:r>
            <a:r>
              <a:rPr lang="sv-SE" sz="2400" dirty="0"/>
              <a:t> </a:t>
            </a:r>
          </a:p>
          <a:p>
            <a:endParaRPr lang="sv-SE" sz="2400" dirty="0"/>
          </a:p>
          <a:p>
            <a:pPr marL="342900" indent="-342900">
              <a:buFont typeface="Arial" panose="020B0604020202020204" pitchFamily="34" charset="0"/>
              <a:buChar char="•"/>
            </a:pPr>
            <a:r>
              <a:rPr lang="sv-SE" sz="2400" dirty="0"/>
              <a:t>En utvärdering visade att organiseringen av arbetet hade påverkats, an blev bättre på att göra det man redan gjorde. Men själva arbetsinnehållet hade inte påverkats. Man såg också att dåvarande styrning och sättet att leda inte gav rätt stöd för att kunna lyckas bättre.</a:t>
            </a:r>
          </a:p>
          <a:p>
            <a:pPr lvl="0">
              <a:buClr>
                <a:srgbClr val="F79646">
                  <a:lumMod val="75000"/>
                </a:srgbClr>
              </a:buCl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a:buClr>
                <a:schemeClr val="accent6">
                  <a:lumMod val="75000"/>
                </a:schemeClr>
              </a:buClr>
            </a:pPr>
            <a:endParaRPr lang="sv-SE" sz="2400" dirty="0">
              <a:latin typeface="Gill Sans MT" panose="020B0502020104020203" pitchFamily="34" charset="0"/>
            </a:endParaRPr>
          </a:p>
          <a:p>
            <a:pPr>
              <a:buClr>
                <a:schemeClr val="accent6">
                  <a:lumMod val="75000"/>
                </a:schemeClr>
              </a:buClr>
            </a:pPr>
            <a:endParaRPr lang="sv-SE" sz="2400" dirty="0">
              <a:latin typeface="Gill Sans MT" panose="020B0502020104020203" pitchFamily="34" charset="0"/>
            </a:endParaRPr>
          </a:p>
        </p:txBody>
      </p:sp>
    </p:spTree>
    <p:extLst>
      <p:ext uri="{BB962C8B-B14F-4D97-AF65-F5344CB8AC3E}">
        <p14:creationId xmlns:p14="http://schemas.microsoft.com/office/powerpoint/2010/main" val="3275515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Bakgrund powerpoint_orang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55" y="15897"/>
            <a:ext cx="9180000" cy="6842103"/>
          </a:xfrm>
          <a:prstGeom prst="rect">
            <a:avLst/>
          </a:prstGeom>
        </p:spPr>
      </p:pic>
      <p:sp>
        <p:nvSpPr>
          <p:cNvPr id="4" name="Rubrik 2"/>
          <p:cNvSpPr txBox="1">
            <a:spLocks/>
          </p:cNvSpPr>
          <p:nvPr/>
        </p:nvSpPr>
        <p:spPr>
          <a:xfrm>
            <a:off x="446596" y="1052736"/>
            <a:ext cx="8286808" cy="720646"/>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sv-SE" sz="4000" b="1" dirty="0"/>
              <a:t>Skönsmomodellen</a:t>
            </a:r>
          </a:p>
        </p:txBody>
      </p:sp>
      <p:sp>
        <p:nvSpPr>
          <p:cNvPr id="6" name="textruta 5"/>
          <p:cNvSpPr txBox="1"/>
          <p:nvPr/>
        </p:nvSpPr>
        <p:spPr>
          <a:xfrm>
            <a:off x="595745" y="1773382"/>
            <a:ext cx="8137659" cy="6370975"/>
          </a:xfrm>
          <a:prstGeom prst="rect">
            <a:avLst/>
          </a:prstGeom>
          <a:noFill/>
        </p:spPr>
        <p:txBody>
          <a:bodyPr wrap="square" rtlCol="0">
            <a:spAutoFit/>
          </a:bodyPr>
          <a:lstStyle/>
          <a:p>
            <a:r>
              <a:rPr lang="sv-SE" sz="2400" b="1" dirty="0"/>
              <a:t>Metoden-</a:t>
            </a:r>
            <a:r>
              <a:rPr lang="sv-SE" sz="2400" dirty="0" err="1"/>
              <a:t>Vanguardmetoden</a:t>
            </a:r>
            <a:endParaRPr lang="sv-SE" sz="2400" dirty="0"/>
          </a:p>
          <a:p>
            <a:r>
              <a:rPr lang="sv-SE" sz="2400" dirty="0"/>
              <a:t>vars grundtanke är att </a:t>
            </a:r>
            <a:r>
              <a:rPr lang="sv-SE" sz="2400" b="1" dirty="0"/>
              <a:t>förändring måste baseras på kunskap</a:t>
            </a:r>
            <a:r>
              <a:rPr lang="sv-SE" sz="2400" dirty="0"/>
              <a:t>. Man måste förstå vad som sker och varför.</a:t>
            </a:r>
          </a:p>
          <a:p>
            <a:r>
              <a:rPr lang="sv-SE" sz="2400" dirty="0"/>
              <a:t>Förändringsarbetet sker i tre faser där innehållet i varje fas bygger på resultatet i den förra. </a:t>
            </a:r>
          </a:p>
          <a:p>
            <a:r>
              <a:rPr lang="sv-SE" sz="2400" dirty="0" err="1"/>
              <a:t>Vanguardmetoden</a:t>
            </a:r>
            <a:r>
              <a:rPr lang="sv-SE" sz="2400" dirty="0"/>
              <a:t> bygger på:</a:t>
            </a:r>
          </a:p>
          <a:p>
            <a:pPr marL="342900" indent="-342900">
              <a:buFontTx/>
              <a:buChar char="-"/>
            </a:pPr>
            <a:r>
              <a:rPr lang="sv-SE" sz="2400" dirty="0"/>
              <a:t>systemteori (att förstå organisationer som ett system) </a:t>
            </a:r>
          </a:p>
          <a:p>
            <a:pPr marL="342900" indent="-342900">
              <a:buFontTx/>
              <a:buChar char="-"/>
            </a:pPr>
            <a:r>
              <a:rPr lang="sv-SE" sz="2400" dirty="0"/>
              <a:t>interventionsteori (att genomföra förändringar i </a:t>
            </a:r>
            <a:r>
              <a:rPr lang="sv-SE" sz="2400" dirty="0" err="1"/>
              <a:t>org</a:t>
            </a:r>
            <a:r>
              <a:rPr lang="sv-SE" sz="2400" dirty="0"/>
              <a:t>)</a:t>
            </a:r>
          </a:p>
          <a:p>
            <a:endParaRPr lang="sv-SE" sz="2400" dirty="0"/>
          </a:p>
          <a:p>
            <a:r>
              <a:rPr lang="sv-SE" sz="2400" dirty="0"/>
              <a:t>Chefer och medarbetare arbetar aktivt tillsammans med att lösa faktiska problem i verksamheten samtidigt som man lär sig en metod.</a:t>
            </a:r>
          </a:p>
          <a:p>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a:buClr>
                <a:schemeClr val="accent6">
                  <a:lumMod val="75000"/>
                </a:schemeClr>
              </a:buClr>
            </a:pPr>
            <a:endParaRPr lang="sv-SE" sz="2400" dirty="0">
              <a:latin typeface="Gill Sans MT" panose="020B0502020104020203" pitchFamily="34" charset="0"/>
            </a:endParaRPr>
          </a:p>
          <a:p>
            <a:pPr>
              <a:buClr>
                <a:schemeClr val="accent6">
                  <a:lumMod val="75000"/>
                </a:schemeClr>
              </a:buClr>
            </a:pPr>
            <a:endParaRPr lang="sv-SE" sz="2400" dirty="0">
              <a:latin typeface="Gill Sans MT" panose="020B0502020104020203" pitchFamily="34" charset="0"/>
            </a:endParaRPr>
          </a:p>
        </p:txBody>
      </p:sp>
    </p:spTree>
    <p:extLst>
      <p:ext uri="{BB962C8B-B14F-4D97-AF65-F5344CB8AC3E}">
        <p14:creationId xmlns:p14="http://schemas.microsoft.com/office/powerpoint/2010/main" val="3204299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Bakgrund powerpoint_orang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55" y="15897"/>
            <a:ext cx="9180000" cy="6842103"/>
          </a:xfrm>
          <a:prstGeom prst="rect">
            <a:avLst/>
          </a:prstGeom>
        </p:spPr>
      </p:pic>
      <p:sp>
        <p:nvSpPr>
          <p:cNvPr id="4" name="Rubrik 2"/>
          <p:cNvSpPr txBox="1">
            <a:spLocks/>
          </p:cNvSpPr>
          <p:nvPr/>
        </p:nvSpPr>
        <p:spPr>
          <a:xfrm>
            <a:off x="446596" y="1052736"/>
            <a:ext cx="8286808" cy="720646"/>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sv-SE" sz="4000" b="1" dirty="0"/>
              <a:t>Skönsmomodellen</a:t>
            </a:r>
          </a:p>
        </p:txBody>
      </p:sp>
      <p:sp>
        <p:nvSpPr>
          <p:cNvPr id="6" name="textruta 5"/>
          <p:cNvSpPr txBox="1"/>
          <p:nvPr/>
        </p:nvSpPr>
        <p:spPr>
          <a:xfrm>
            <a:off x="595745" y="1800863"/>
            <a:ext cx="8137659" cy="6278642"/>
          </a:xfrm>
          <a:prstGeom prst="rect">
            <a:avLst/>
          </a:prstGeom>
          <a:noFill/>
        </p:spPr>
        <p:txBody>
          <a:bodyPr wrap="square" rtlCol="0">
            <a:spAutoFit/>
          </a:bodyPr>
          <a:lstStyle/>
          <a:p>
            <a:r>
              <a:rPr lang="sv-SE" sz="2400" dirty="0"/>
              <a:t>Chef och medarbetare går tillsammans igenom tre systematiska steg:</a:t>
            </a:r>
          </a:p>
          <a:p>
            <a:endParaRPr lang="sv-SE" sz="2400" dirty="0"/>
          </a:p>
          <a:p>
            <a:r>
              <a:rPr lang="sv-SE" sz="2400" b="1" dirty="0"/>
              <a:t>1 Check</a:t>
            </a:r>
            <a:r>
              <a:rPr lang="sv-SE" sz="2400" dirty="0"/>
              <a:t>: </a:t>
            </a:r>
          </a:p>
          <a:p>
            <a:r>
              <a:rPr lang="sv-SE" sz="2400" dirty="0"/>
              <a:t>Under fasen check studerar man den nuvarande verksamheten för att </a:t>
            </a:r>
            <a:r>
              <a:rPr lang="sv-SE" sz="2400" b="1" dirty="0"/>
              <a:t>få kunskap </a:t>
            </a:r>
            <a:r>
              <a:rPr lang="sv-SE" sz="2400" dirty="0"/>
              <a:t>om vad som sker och varför. </a:t>
            </a:r>
          </a:p>
          <a:p>
            <a:r>
              <a:rPr lang="sv-SE" sz="2400" dirty="0"/>
              <a:t>Utgångspunkten är syftet med verksamheten utifrån brukarens perspektiv. </a:t>
            </a:r>
          </a:p>
          <a:p>
            <a:r>
              <a:rPr lang="sv-SE" sz="2400" dirty="0"/>
              <a:t>Målet är att få kunskap om hur väl vi tillgodoser våra brukares behov.</a:t>
            </a:r>
          </a:p>
          <a:p>
            <a:endParaRPr lang="sv-SE" sz="2400" dirty="0"/>
          </a:p>
          <a:p>
            <a:endParaRPr lang="sv-SE" dirty="0"/>
          </a:p>
          <a:p>
            <a:pPr lvl="0">
              <a:buClr>
                <a:srgbClr val="F79646">
                  <a:lumMod val="75000"/>
                </a:srgbClr>
              </a:buCl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a:buClr>
                <a:schemeClr val="accent6">
                  <a:lumMod val="75000"/>
                </a:schemeClr>
              </a:buClr>
            </a:pPr>
            <a:endParaRPr lang="sv-SE" sz="2400" dirty="0">
              <a:latin typeface="Gill Sans MT" panose="020B0502020104020203" pitchFamily="34" charset="0"/>
            </a:endParaRPr>
          </a:p>
          <a:p>
            <a:pPr>
              <a:buClr>
                <a:schemeClr val="accent6">
                  <a:lumMod val="75000"/>
                </a:schemeClr>
              </a:buClr>
            </a:pPr>
            <a:endParaRPr lang="sv-SE" sz="2400" dirty="0">
              <a:latin typeface="Gill Sans MT" panose="020B0502020104020203" pitchFamily="34" charset="0"/>
            </a:endParaRPr>
          </a:p>
        </p:txBody>
      </p:sp>
    </p:spTree>
    <p:extLst>
      <p:ext uri="{BB962C8B-B14F-4D97-AF65-F5344CB8AC3E}">
        <p14:creationId xmlns:p14="http://schemas.microsoft.com/office/powerpoint/2010/main" val="264813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Bakgrund powerpoint_orang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55" y="15897"/>
            <a:ext cx="9180000" cy="6842103"/>
          </a:xfrm>
          <a:prstGeom prst="rect">
            <a:avLst/>
          </a:prstGeom>
        </p:spPr>
      </p:pic>
      <p:sp>
        <p:nvSpPr>
          <p:cNvPr id="4" name="Rubrik 2"/>
          <p:cNvSpPr txBox="1">
            <a:spLocks/>
          </p:cNvSpPr>
          <p:nvPr/>
        </p:nvSpPr>
        <p:spPr>
          <a:xfrm>
            <a:off x="446596" y="1052736"/>
            <a:ext cx="8286808" cy="720646"/>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sv-SE" sz="4000" b="1" dirty="0"/>
              <a:t>Skönsmomodellen</a:t>
            </a:r>
          </a:p>
        </p:txBody>
      </p:sp>
      <p:sp>
        <p:nvSpPr>
          <p:cNvPr id="6" name="textruta 5"/>
          <p:cNvSpPr txBox="1"/>
          <p:nvPr/>
        </p:nvSpPr>
        <p:spPr>
          <a:xfrm>
            <a:off x="595745" y="1800863"/>
            <a:ext cx="8137659" cy="4524315"/>
          </a:xfrm>
          <a:prstGeom prst="rect">
            <a:avLst/>
          </a:prstGeom>
          <a:noFill/>
        </p:spPr>
        <p:txBody>
          <a:bodyPr wrap="square" rtlCol="0">
            <a:spAutoFit/>
          </a:bodyPr>
          <a:lstStyle/>
          <a:p>
            <a:endParaRPr lang="sv-SE" sz="2400" dirty="0"/>
          </a:p>
          <a:p>
            <a:r>
              <a:rPr lang="sv-SE" sz="2400" b="1" dirty="0"/>
              <a:t>2 Plan</a:t>
            </a:r>
            <a:r>
              <a:rPr lang="sv-SE" sz="2400" dirty="0"/>
              <a:t>:</a:t>
            </a:r>
          </a:p>
          <a:p>
            <a:r>
              <a:rPr lang="sv-SE" sz="2400" dirty="0"/>
              <a:t>Under plan </a:t>
            </a:r>
            <a:r>
              <a:rPr lang="sv-SE" sz="2400" b="1" dirty="0"/>
              <a:t>testas</a:t>
            </a:r>
            <a:r>
              <a:rPr lang="sv-SE" sz="2400" dirty="0"/>
              <a:t> i (mindre skala), olika sätt att förbättra resultaten i förhållande till syftet .</a:t>
            </a:r>
          </a:p>
          <a:p>
            <a:r>
              <a:rPr lang="sv-SE" sz="2400" dirty="0"/>
              <a:t>Utgångspunkt är kunskapen från check om vad som är viktigt ur brukarens perspektiv.</a:t>
            </a:r>
          </a:p>
          <a:p>
            <a:r>
              <a:rPr lang="sv-SE" sz="2400" dirty="0"/>
              <a:t>Målet är att skapa insikt om vad som behöver göras för att det ska bli bättre och så småningom komma fram till hur arbetet ska organiseras.</a:t>
            </a: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a:buClr>
                <a:schemeClr val="accent6">
                  <a:lumMod val="75000"/>
                </a:schemeClr>
              </a:buClr>
            </a:pPr>
            <a:endParaRPr lang="sv-SE" sz="2400" dirty="0">
              <a:latin typeface="Gill Sans MT" panose="020B0502020104020203" pitchFamily="34" charset="0"/>
            </a:endParaRPr>
          </a:p>
          <a:p>
            <a:pPr>
              <a:buClr>
                <a:schemeClr val="accent6">
                  <a:lumMod val="75000"/>
                </a:schemeClr>
              </a:buClr>
            </a:pPr>
            <a:endParaRPr lang="sv-SE" sz="2400" dirty="0">
              <a:latin typeface="Gill Sans MT" panose="020B0502020104020203" pitchFamily="34" charset="0"/>
            </a:endParaRPr>
          </a:p>
        </p:txBody>
      </p:sp>
    </p:spTree>
    <p:extLst>
      <p:ext uri="{BB962C8B-B14F-4D97-AF65-F5344CB8AC3E}">
        <p14:creationId xmlns:p14="http://schemas.microsoft.com/office/powerpoint/2010/main" val="250786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Bakgrund powerpoint_orang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55" y="15897"/>
            <a:ext cx="9180000" cy="6842103"/>
          </a:xfrm>
          <a:prstGeom prst="rect">
            <a:avLst/>
          </a:prstGeom>
        </p:spPr>
      </p:pic>
      <p:sp>
        <p:nvSpPr>
          <p:cNvPr id="4" name="Rubrik 2"/>
          <p:cNvSpPr txBox="1">
            <a:spLocks/>
          </p:cNvSpPr>
          <p:nvPr/>
        </p:nvSpPr>
        <p:spPr>
          <a:xfrm>
            <a:off x="446596" y="1052736"/>
            <a:ext cx="8286808" cy="720646"/>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sv-SE" sz="4000" b="1" dirty="0"/>
              <a:t>Skönsmomodellen</a:t>
            </a:r>
          </a:p>
        </p:txBody>
      </p:sp>
      <p:sp>
        <p:nvSpPr>
          <p:cNvPr id="6" name="textruta 5"/>
          <p:cNvSpPr txBox="1"/>
          <p:nvPr/>
        </p:nvSpPr>
        <p:spPr>
          <a:xfrm>
            <a:off x="595745" y="1800863"/>
            <a:ext cx="8137659" cy="4154984"/>
          </a:xfrm>
          <a:prstGeom prst="rect">
            <a:avLst/>
          </a:prstGeom>
          <a:noFill/>
        </p:spPr>
        <p:txBody>
          <a:bodyPr wrap="square" rtlCol="0">
            <a:spAutoFit/>
          </a:bodyPr>
          <a:lstStyle/>
          <a:p>
            <a:endParaRPr lang="sv-SE" sz="2400" dirty="0"/>
          </a:p>
          <a:p>
            <a:r>
              <a:rPr lang="sv-SE" sz="2400" b="1" dirty="0"/>
              <a:t>3 Do:</a:t>
            </a:r>
            <a:br>
              <a:rPr lang="sv-SE" sz="2400" dirty="0"/>
            </a:br>
            <a:r>
              <a:rPr lang="sv-SE" sz="2400" dirty="0"/>
              <a:t>Under do genomförs den plan för </a:t>
            </a:r>
            <a:r>
              <a:rPr lang="sv-SE" sz="2400" b="1" dirty="0"/>
              <a:t>införande</a:t>
            </a:r>
            <a:r>
              <a:rPr lang="sv-SE" sz="2400" dirty="0"/>
              <a:t> av ett ”nytt system” som tagits fram under plan.</a:t>
            </a:r>
          </a:p>
          <a:p>
            <a:r>
              <a:rPr lang="sv-SE" sz="2400" dirty="0"/>
              <a:t>Exempelvis brukar roller, ansvar och uppföljningssystem vara i behov av förändring</a:t>
            </a:r>
          </a:p>
          <a:p>
            <a:pPr lvl="0">
              <a:buClr>
                <a:srgbClr val="F79646">
                  <a:lumMod val="75000"/>
                </a:srgbClr>
              </a:buCl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marL="342900" lvl="0" indent="-342900">
              <a:buClr>
                <a:srgbClr val="F79646">
                  <a:lumMod val="75000"/>
                </a:srgbClr>
              </a:buClr>
              <a:buFont typeface="Arial" panose="020B0604020202020204" pitchFamily="34" charset="0"/>
              <a:buChar char="•"/>
            </a:pPr>
            <a:endParaRPr lang="sv-SE" sz="2400" dirty="0">
              <a:solidFill>
                <a:prstClr val="black"/>
              </a:solidFill>
            </a:endParaRPr>
          </a:p>
          <a:p>
            <a:pPr>
              <a:buClr>
                <a:schemeClr val="accent6">
                  <a:lumMod val="75000"/>
                </a:schemeClr>
              </a:buClr>
            </a:pPr>
            <a:endParaRPr lang="sv-SE" sz="2400" dirty="0">
              <a:latin typeface="Gill Sans MT" panose="020B0502020104020203" pitchFamily="34" charset="0"/>
            </a:endParaRPr>
          </a:p>
          <a:p>
            <a:pPr>
              <a:buClr>
                <a:schemeClr val="accent6">
                  <a:lumMod val="75000"/>
                </a:schemeClr>
              </a:buClr>
            </a:pPr>
            <a:endParaRPr lang="sv-SE" sz="2400" dirty="0">
              <a:latin typeface="Gill Sans MT" panose="020B0502020104020203" pitchFamily="34" charset="0"/>
            </a:endParaRPr>
          </a:p>
        </p:txBody>
      </p:sp>
    </p:spTree>
    <p:extLst>
      <p:ext uri="{BB962C8B-B14F-4D97-AF65-F5344CB8AC3E}">
        <p14:creationId xmlns:p14="http://schemas.microsoft.com/office/powerpoint/2010/main" val="397193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Bakgrund powerpoint_orang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55" y="15897"/>
            <a:ext cx="9180000" cy="6842103"/>
          </a:xfrm>
          <a:prstGeom prst="rect">
            <a:avLst/>
          </a:prstGeom>
        </p:spPr>
      </p:pic>
      <p:sp>
        <p:nvSpPr>
          <p:cNvPr id="4" name="Rubrik 2"/>
          <p:cNvSpPr txBox="1">
            <a:spLocks/>
          </p:cNvSpPr>
          <p:nvPr/>
        </p:nvSpPr>
        <p:spPr>
          <a:xfrm>
            <a:off x="446596" y="1052736"/>
            <a:ext cx="8286808" cy="720646"/>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sv-SE" sz="4000" b="1" dirty="0"/>
              <a:t>Skönsmomodellen</a:t>
            </a:r>
          </a:p>
        </p:txBody>
      </p:sp>
      <p:sp>
        <p:nvSpPr>
          <p:cNvPr id="6" name="textruta 5"/>
          <p:cNvSpPr txBox="1"/>
          <p:nvPr/>
        </p:nvSpPr>
        <p:spPr>
          <a:xfrm>
            <a:off x="595745" y="1800863"/>
            <a:ext cx="8137659" cy="4524315"/>
          </a:xfrm>
          <a:prstGeom prst="rect">
            <a:avLst/>
          </a:prstGeom>
          <a:noFill/>
        </p:spPr>
        <p:txBody>
          <a:bodyPr wrap="square" rtlCol="0">
            <a:spAutoFit/>
          </a:bodyPr>
          <a:lstStyle/>
          <a:p>
            <a:pPr marL="342900" lvl="0" indent="-342900">
              <a:buClr>
                <a:srgbClr val="F79646">
                  <a:lumMod val="75000"/>
                </a:srgbClr>
              </a:buClr>
              <a:buFont typeface="Arial" panose="020B0604020202020204" pitchFamily="34" charset="0"/>
              <a:buChar char="•"/>
            </a:pPr>
            <a:r>
              <a:rPr lang="sv-SE" sz="2400" dirty="0"/>
              <a:t>Generellt: för lite stöd, för detaljstyrda och saknar handlingsutrymme</a:t>
            </a:r>
          </a:p>
          <a:p>
            <a:pPr marL="342900" lvl="0" indent="-342900">
              <a:buClr>
                <a:srgbClr val="F79646">
                  <a:lumMod val="75000"/>
                </a:srgbClr>
              </a:buClr>
              <a:buFont typeface="Arial" panose="020B0604020202020204" pitchFamily="34" charset="0"/>
              <a:buChar char="•"/>
            </a:pPr>
            <a:r>
              <a:rPr lang="sv-SE" sz="2400" dirty="0">
                <a:solidFill>
                  <a:prstClr val="black"/>
                </a:solidFill>
              </a:rPr>
              <a:t>Förflytta sig från brukarperspektiv till brukarens perspektiv</a:t>
            </a:r>
          </a:p>
          <a:p>
            <a:pPr marL="342900" lvl="0" indent="-342900">
              <a:buClr>
                <a:srgbClr val="F79646">
                  <a:lumMod val="75000"/>
                </a:srgbClr>
              </a:buClr>
              <a:buFont typeface="Arial" panose="020B0604020202020204" pitchFamily="34" charset="0"/>
              <a:buChar char="•"/>
            </a:pPr>
            <a:r>
              <a:rPr lang="sv-SE" sz="2400" dirty="0">
                <a:solidFill>
                  <a:prstClr val="black"/>
                </a:solidFill>
              </a:rPr>
              <a:t>Frågar varje brukare om önskemål och behov och anpassar utifrån denna variation</a:t>
            </a:r>
          </a:p>
          <a:p>
            <a:pPr marL="342900" lvl="0" indent="-342900">
              <a:buClr>
                <a:srgbClr val="F79646">
                  <a:lumMod val="75000"/>
                </a:srgbClr>
              </a:buClr>
              <a:buFont typeface="Arial" panose="020B0604020202020204" pitchFamily="34" charset="0"/>
              <a:buChar char="•"/>
            </a:pPr>
            <a:r>
              <a:rPr lang="sv-SE" sz="2400" dirty="0">
                <a:solidFill>
                  <a:prstClr val="black"/>
                </a:solidFill>
              </a:rPr>
              <a:t>Litar på medarbetarnas kompetens om vad den enskilde kräver</a:t>
            </a:r>
          </a:p>
          <a:p>
            <a:pPr marL="342900" lvl="0" indent="-342900">
              <a:buClr>
                <a:srgbClr val="F79646">
                  <a:lumMod val="75000"/>
                </a:srgbClr>
              </a:buClr>
              <a:buFont typeface="Arial" panose="020B0604020202020204" pitchFamily="34" charset="0"/>
              <a:buChar char="•"/>
            </a:pPr>
            <a:r>
              <a:rPr lang="sv-SE" sz="2400" dirty="0">
                <a:solidFill>
                  <a:prstClr val="black"/>
                </a:solidFill>
              </a:rPr>
              <a:t>Detta kräver att olika professioner samverkar med varandra</a:t>
            </a:r>
          </a:p>
          <a:p>
            <a:pPr marL="800100" lvl="1" indent="-342900">
              <a:buClr>
                <a:srgbClr val="F79646">
                  <a:lumMod val="75000"/>
                </a:srgbClr>
              </a:buClr>
              <a:buFont typeface="Arial" panose="020B0604020202020204" pitchFamily="34" charset="0"/>
              <a:buChar char="•"/>
            </a:pPr>
            <a:endParaRPr lang="sv-SE" sz="2400" dirty="0">
              <a:solidFill>
                <a:prstClr val="black"/>
              </a:solidFill>
            </a:endParaRPr>
          </a:p>
          <a:p>
            <a:pPr>
              <a:buClr>
                <a:schemeClr val="accent6">
                  <a:lumMod val="75000"/>
                </a:schemeClr>
              </a:buClr>
            </a:pPr>
            <a:r>
              <a:rPr lang="sv-SE" sz="2400" i="1" dirty="0">
                <a:latin typeface="Gill Sans MT" panose="020B0502020104020203" pitchFamily="34" charset="0"/>
              </a:rPr>
              <a:t>”De system som organisationen har är perfekta för de resultat man får”</a:t>
            </a:r>
          </a:p>
          <a:p>
            <a:pPr>
              <a:buClr>
                <a:schemeClr val="accent6">
                  <a:lumMod val="75000"/>
                </a:schemeClr>
              </a:buClr>
            </a:pPr>
            <a:endParaRPr lang="sv-SE" sz="2400" dirty="0">
              <a:latin typeface="Gill Sans MT" panose="020B0502020104020203" pitchFamily="34" charset="0"/>
            </a:endParaRPr>
          </a:p>
        </p:txBody>
      </p:sp>
    </p:spTree>
    <p:extLst>
      <p:ext uri="{BB962C8B-B14F-4D97-AF65-F5344CB8AC3E}">
        <p14:creationId xmlns:p14="http://schemas.microsoft.com/office/powerpoint/2010/main" val="347585669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1369</TotalTime>
  <Words>858</Words>
  <Application>Microsoft Office PowerPoint</Application>
  <PresentationFormat>Bildspel på skärmen (4:3)</PresentationFormat>
  <Paragraphs>100</Paragraphs>
  <Slides>7</Slides>
  <Notes>6</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Gill Sans MT</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Piteå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Tone Brunes</dc:creator>
  <cp:lastModifiedBy>Zara Berg</cp:lastModifiedBy>
  <cp:revision>119</cp:revision>
  <dcterms:created xsi:type="dcterms:W3CDTF">2015-09-03T08:50:10Z</dcterms:created>
  <dcterms:modified xsi:type="dcterms:W3CDTF">2020-12-08T09:51:05Z</dcterms:modified>
</cp:coreProperties>
</file>